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Pitagora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0100" y="1041400"/>
            <a:ext cx="732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ARCHE’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tutto è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5200" y="2540000"/>
            <a:ext cx="7327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Descrizione matematico-geometrica della realtà</a:t>
            </a:r>
            <a:r>
              <a:rPr lang="it-IT" sz="2800" dirty="0" smtClean="0"/>
              <a:t> (ogni oggetto è fatto di figure geometriche, che sono fatte di linee, che sono un insieme di punti contabili e misurabili)</a:t>
            </a:r>
            <a:endParaRPr lang="it-IT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0100" y="1041400"/>
            <a:ext cx="732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ARCHE’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tutto è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5200" y="2540000"/>
            <a:ext cx="7327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Il numero rende </a:t>
            </a:r>
            <a:r>
              <a:rPr lang="it-IT" sz="2800" b="1" dirty="0" smtClean="0"/>
              <a:t>comprensibile</a:t>
            </a:r>
            <a:r>
              <a:rPr lang="it-IT" sz="2800" dirty="0" smtClean="0"/>
              <a:t>, grazie all’</a:t>
            </a:r>
            <a:r>
              <a:rPr lang="it-IT" sz="2800" b="1" dirty="0" smtClean="0"/>
              <a:t>intelletto</a:t>
            </a:r>
            <a:r>
              <a:rPr lang="it-IT" sz="2800" dirty="0" smtClean="0"/>
              <a:t>, la </a:t>
            </a:r>
            <a:r>
              <a:rPr lang="it-IT" sz="2800" b="1" dirty="0" smtClean="0"/>
              <a:t>vera realtà </a:t>
            </a:r>
            <a:r>
              <a:rPr lang="it-IT" sz="2800" dirty="0" smtClean="0"/>
              <a:t>delle cose e il suo </a:t>
            </a:r>
            <a:r>
              <a:rPr lang="it-IT" sz="2800" b="1" dirty="0" smtClean="0"/>
              <a:t>ordine</a:t>
            </a:r>
            <a:endParaRPr lang="it-IT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0100" y="1041400"/>
            <a:ext cx="732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ARCHE’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tutto è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60500" y="2540000"/>
            <a:ext cx="651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Il numero coglie gli aspetti </a:t>
            </a:r>
            <a:r>
              <a:rPr lang="it-IT" sz="2800" b="1" dirty="0" smtClean="0"/>
              <a:t>QUANTITATIVI</a:t>
            </a:r>
            <a:r>
              <a:rPr lang="it-IT" sz="2800" dirty="0" smtClean="0"/>
              <a:t> della realtà</a:t>
            </a:r>
          </a:p>
          <a:p>
            <a:pPr algn="ctr"/>
            <a:r>
              <a:rPr lang="it-IT" sz="2800" dirty="0" smtClean="0"/>
              <a:t>- Tutto è misurabile</a:t>
            </a:r>
            <a:endParaRPr lang="it-IT" sz="2800" dirty="0"/>
          </a:p>
        </p:txBody>
      </p:sp>
      <p:pic>
        <p:nvPicPr>
          <p:cNvPr id="23554" name="Picture 2" descr="Risultati immagini per righe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899" y="3621088"/>
            <a:ext cx="1584325" cy="1584325"/>
          </a:xfrm>
          <a:prstGeom prst="rect">
            <a:avLst/>
          </a:prstGeom>
          <a:noFill/>
        </p:spPr>
      </p:pic>
      <p:pic>
        <p:nvPicPr>
          <p:cNvPr id="23556" name="Picture 4" descr="Risultati immagini per orolog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379" y="4330700"/>
            <a:ext cx="1931195" cy="177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isultati immagini per armonia musica"/>
          <p:cNvPicPr>
            <a:picLocks noChangeAspect="1" noChangeArrowheads="1"/>
          </p:cNvPicPr>
          <p:nvPr/>
        </p:nvPicPr>
        <p:blipFill>
          <a:blip r:embed="rId2" cstate="print"/>
          <a:srcRect l="76" t="32278" r="29315" b="6646"/>
          <a:stretch>
            <a:fillRect/>
          </a:stretch>
        </p:blipFill>
        <p:spPr bwMode="auto">
          <a:xfrm>
            <a:off x="3759200" y="2819400"/>
            <a:ext cx="4533900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800100" y="1041400"/>
            <a:ext cx="732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ARCHE’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tutto è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39800" y="1790700"/>
            <a:ext cx="734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Il numero coglie i </a:t>
            </a:r>
            <a:r>
              <a:rPr lang="it-IT" sz="2800" b="1" dirty="0" smtClean="0"/>
              <a:t>RAPPORTI STABILI </a:t>
            </a:r>
            <a:r>
              <a:rPr lang="it-IT" sz="2800" dirty="0" smtClean="0"/>
              <a:t>tra le cose</a:t>
            </a:r>
          </a:p>
          <a:p>
            <a:pPr algn="ctr"/>
            <a:r>
              <a:rPr lang="it-IT" sz="2800" dirty="0" smtClean="0"/>
              <a:t>- Tutto è </a:t>
            </a:r>
            <a:r>
              <a:rPr lang="it-IT" sz="2800" b="1" dirty="0" smtClean="0"/>
              <a:t>ORDINE</a:t>
            </a:r>
            <a:r>
              <a:rPr lang="it-IT" sz="2800" dirty="0" smtClean="0"/>
              <a:t> ed </a:t>
            </a:r>
            <a:r>
              <a:rPr lang="it-IT" sz="2800" b="1" dirty="0" smtClean="0"/>
              <a:t>EQUILIBRIO</a:t>
            </a:r>
            <a:endParaRPr lang="it-IT" sz="2800" b="1" dirty="0"/>
          </a:p>
        </p:txBody>
      </p:sp>
      <p:pic>
        <p:nvPicPr>
          <p:cNvPr id="22530" name="Picture 2" descr="Risultati immagini per armonia musica rapporti n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95314"/>
            <a:ext cx="5638523" cy="1066300"/>
          </a:xfrm>
          <a:prstGeom prst="rect">
            <a:avLst/>
          </a:prstGeom>
          <a:noFill/>
        </p:spPr>
      </p:pic>
      <p:sp>
        <p:nvSpPr>
          <p:cNvPr id="22534" name="AutoShape 6" descr="Risultati immagini per canone policl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6" name="AutoShape 8" descr="Risultati immagini per canone policl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8" name="Picture 10" descr="Risultati immagini per canone policleto"/>
          <p:cNvPicPr>
            <a:picLocks noChangeAspect="1" noChangeArrowheads="1"/>
          </p:cNvPicPr>
          <p:nvPr/>
        </p:nvPicPr>
        <p:blipFill>
          <a:blip r:embed="rId4" cstate="print"/>
          <a:srcRect t="4210" r="60920" b="4767"/>
          <a:stretch>
            <a:fillRect/>
          </a:stretch>
        </p:blipFill>
        <p:spPr bwMode="auto">
          <a:xfrm>
            <a:off x="962598" y="2806700"/>
            <a:ext cx="1145602" cy="200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0100" y="838200"/>
            <a:ext cx="732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EQUILIBRIO</a:t>
            </a:r>
          </a:p>
          <a:p>
            <a:pPr algn="ctr"/>
            <a:r>
              <a:rPr lang="it-IT" sz="2800" dirty="0" smtClean="0"/>
              <a:t>t</a:t>
            </a:r>
            <a:r>
              <a:rPr lang="it-IT" sz="2800" dirty="0" smtClean="0"/>
              <a:t>ra </a:t>
            </a:r>
            <a:r>
              <a:rPr lang="it-IT" sz="2800" b="1" dirty="0" smtClean="0"/>
              <a:t>coppie opposte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03300" y="1955800"/>
            <a:ext cx="732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“La natura del cosmo risulta costituita armonicamente da elementi illimitati e da elementi limitanti: sia il cosmo nel suo insieme che tutte le cose che sono in esso”</a:t>
            </a:r>
            <a:endParaRPr lang="it-IT" sz="20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87500" y="3225800"/>
          <a:ext cx="39878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62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luce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oscurità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destra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sinistra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maschio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femmina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quadrato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triangolo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buono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cattivo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dk1"/>
                          </a:solidFill>
                        </a:rPr>
                        <a:t>dispari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dk1"/>
                          </a:solidFill>
                        </a:rPr>
                        <a:t>pari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FINITO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ILLIMITATO / INFINITO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Risultati immagini per numeri pitag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917" y="3441700"/>
            <a:ext cx="2419457" cy="196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isultati immagini per tetrade pitag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075" y="1811337"/>
            <a:ext cx="3810000" cy="2924176"/>
          </a:xfrm>
          <a:prstGeom prst="rect">
            <a:avLst/>
          </a:prstGeom>
          <a:noFill/>
        </p:spPr>
      </p:pic>
      <p:pic>
        <p:nvPicPr>
          <p:cNvPr id="27652" name="Picture 4" descr="Risultati immagini per dadi"/>
          <p:cNvPicPr>
            <a:picLocks noChangeAspect="1" noChangeArrowheads="1"/>
          </p:cNvPicPr>
          <p:nvPr/>
        </p:nvPicPr>
        <p:blipFill>
          <a:blip r:embed="rId3" cstate="print"/>
          <a:srcRect l="20622" t="15756" r="4711" b="10923"/>
          <a:stretch>
            <a:fillRect/>
          </a:stretch>
        </p:blipFill>
        <p:spPr bwMode="auto">
          <a:xfrm>
            <a:off x="1269652" y="850900"/>
            <a:ext cx="1918047" cy="1333499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041400" y="5003800"/>
            <a:ext cx="732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Punti</a:t>
            </a:r>
            <a:r>
              <a:rPr lang="it-IT" sz="2000" dirty="0" smtClean="0"/>
              <a:t> per indicare i numeri (calcolo = </a:t>
            </a:r>
            <a:r>
              <a:rPr lang="it-IT" sz="2000" b="1" dirty="0" smtClean="0"/>
              <a:t>sassolino</a:t>
            </a:r>
            <a:r>
              <a:rPr lang="it-IT" sz="2000" dirty="0" smtClean="0"/>
              <a:t>)</a:t>
            </a:r>
          </a:p>
          <a:p>
            <a:pPr algn="just"/>
            <a:r>
              <a:rPr lang="it-IT" sz="2000" dirty="0" smtClean="0"/>
              <a:t>Formano </a:t>
            </a:r>
            <a:r>
              <a:rPr lang="it-IT" sz="2000" b="1" dirty="0" smtClean="0"/>
              <a:t>figure geometriche</a:t>
            </a:r>
          </a:p>
          <a:p>
            <a:pPr algn="just"/>
            <a:r>
              <a:rPr lang="it-IT" sz="2000" dirty="0" smtClean="0"/>
              <a:t>Rappresentano </a:t>
            </a:r>
            <a:r>
              <a:rPr lang="it-IT" sz="2000" b="1" dirty="0" smtClean="0"/>
              <a:t>cose</a:t>
            </a:r>
            <a:r>
              <a:rPr lang="it-IT" sz="2000" dirty="0" smtClean="0"/>
              <a:t> e </a:t>
            </a:r>
            <a:r>
              <a:rPr lang="it-IT" sz="2000" b="1" dirty="0" smtClean="0"/>
              <a:t>idee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92700" y="1003300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La tetrade</a:t>
            </a:r>
            <a:endParaRPr lang="it-IT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16200" y="800100"/>
            <a:ext cx="561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/>
              <a:t>IMPORTANZA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25600" y="1803400"/>
            <a:ext cx="588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È il </a:t>
            </a:r>
            <a:r>
              <a:rPr lang="it-IT" sz="2800" b="1" dirty="0" smtClean="0"/>
              <a:t>PRIMO</a:t>
            </a:r>
            <a:r>
              <a:rPr lang="it-IT" sz="2800" dirty="0" smtClean="0"/>
              <a:t> filosofo?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smtClean="0"/>
              <a:t>è il primo a farsi chiamare così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38300" y="36957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Sviluppo di </a:t>
            </a:r>
            <a:r>
              <a:rPr lang="it-IT" sz="2800" b="1" dirty="0" smtClean="0"/>
              <a:t>MATEMATICA</a:t>
            </a:r>
            <a:r>
              <a:rPr lang="it-IT" sz="2800" dirty="0" smtClean="0"/>
              <a:t> e </a:t>
            </a:r>
            <a:r>
              <a:rPr lang="it-IT" sz="2800" b="1" dirty="0" smtClean="0"/>
              <a:t>GEOMETRIA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smtClean="0"/>
              <a:t>c’è una </a:t>
            </a:r>
            <a:r>
              <a:rPr lang="it-IT" sz="2800" b="1" dirty="0" smtClean="0">
                <a:solidFill>
                  <a:srgbClr val="FF0000"/>
                </a:solidFill>
              </a:rPr>
              <a:t>VERITA’ ASSOLUTA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smtClean="0"/>
              <a:t>ed è </a:t>
            </a:r>
            <a:r>
              <a:rPr lang="it-IT" sz="2800" b="1" dirty="0" smtClean="0">
                <a:solidFill>
                  <a:srgbClr val="FF0000"/>
                </a:solidFill>
              </a:rPr>
              <a:t>DIMOSTRABILE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977900" y="1892300"/>
            <a:ext cx="5842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1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990600" y="3771900"/>
            <a:ext cx="5842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2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16200" y="800100"/>
            <a:ext cx="561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/>
              <a:t>IMPORTANZA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25600" y="1803400"/>
            <a:ext cx="588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C’è una </a:t>
            </a:r>
            <a:r>
              <a:rPr lang="it-IT" sz="2800" b="1" dirty="0" smtClean="0">
                <a:solidFill>
                  <a:srgbClr val="FF0000"/>
                </a:solidFill>
              </a:rPr>
              <a:t>VERA REALTA’</a:t>
            </a:r>
            <a:r>
              <a:rPr lang="it-IT" sz="2800" dirty="0" smtClean="0"/>
              <a:t>… e la si può cogliere grazie all’</a:t>
            </a:r>
            <a:r>
              <a:rPr lang="it-IT" sz="2800" b="1" dirty="0" smtClean="0">
                <a:solidFill>
                  <a:srgbClr val="FF0000"/>
                </a:solidFill>
              </a:rPr>
              <a:t>INTELLETTO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8300" y="36957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 pitagorici usano per primi la parola </a:t>
            </a:r>
            <a:r>
              <a:rPr lang="it-IT" sz="2800" b="1" dirty="0" smtClean="0">
                <a:solidFill>
                  <a:srgbClr val="FF0000"/>
                </a:solidFill>
              </a:rPr>
              <a:t>COSMO</a:t>
            </a:r>
            <a:r>
              <a:rPr lang="it-IT" sz="2800" dirty="0" smtClean="0"/>
              <a:t> (</a:t>
            </a:r>
            <a:r>
              <a:rPr lang="it-IT" sz="2800" dirty="0" err="1" smtClean="0"/>
              <a:t>=</a:t>
            </a:r>
            <a:r>
              <a:rPr lang="it-IT" sz="2800" b="1" dirty="0" err="1" smtClean="0">
                <a:solidFill>
                  <a:srgbClr val="FF0000"/>
                </a:solidFill>
              </a:rPr>
              <a:t>ORDINE</a:t>
            </a:r>
            <a:r>
              <a:rPr lang="it-IT" sz="2800" dirty="0" smtClean="0"/>
              <a:t>) per designare l’universo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977900" y="1892300"/>
            <a:ext cx="5842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3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990600" y="3771900"/>
            <a:ext cx="5842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4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origine filosofia cartina"/>
          <p:cNvPicPr>
            <a:picLocks noChangeAspect="1" noChangeArrowheads="1"/>
          </p:cNvPicPr>
          <p:nvPr/>
        </p:nvPicPr>
        <p:blipFill>
          <a:blip r:embed="rId2" cstate="print"/>
          <a:srcRect l="14976" t="23426" r="1484" b="13098"/>
          <a:stretch>
            <a:fillRect/>
          </a:stretch>
        </p:blipFill>
        <p:spPr bwMode="auto">
          <a:xfrm>
            <a:off x="3136900" y="1905000"/>
            <a:ext cx="4826000" cy="24003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644900" y="1003300"/>
            <a:ext cx="49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Nasce a </a:t>
            </a:r>
            <a:r>
              <a:rPr lang="it-IT" sz="2800" b="1" dirty="0" err="1" smtClean="0"/>
              <a:t>Samo</a:t>
            </a:r>
            <a:r>
              <a:rPr lang="it-IT" sz="2800" b="1" dirty="0" smtClean="0"/>
              <a:t> </a:t>
            </a:r>
            <a:r>
              <a:rPr lang="it-IT" sz="2800" dirty="0" smtClean="0"/>
              <a:t>(580/70 a.C.)</a:t>
            </a:r>
            <a:endParaRPr lang="it-IT" sz="2800" b="1" dirty="0"/>
          </a:p>
        </p:txBody>
      </p:sp>
      <p:pic>
        <p:nvPicPr>
          <p:cNvPr id="2050" name="Picture 2" descr="Risultati immagini per pitag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1258">
            <a:off x="549275" y="1193801"/>
            <a:ext cx="2857500" cy="4286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4013200" y="4978400"/>
            <a:ext cx="435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Fonda a </a:t>
            </a:r>
            <a:r>
              <a:rPr lang="it-IT" sz="2800" b="1" dirty="0" smtClean="0"/>
              <a:t>Crotone </a:t>
            </a:r>
            <a:r>
              <a:rPr lang="it-IT" sz="2800" dirty="0" smtClean="0"/>
              <a:t>una scuola filosofica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87800" y="4470400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Viaggia molto</a:t>
            </a:r>
            <a:endParaRPr lang="it-IT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02000" y="863600"/>
            <a:ext cx="49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/>
              <a:t>Scuola pitagorica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31900" y="1701800"/>
            <a:ext cx="490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Grande </a:t>
            </a:r>
            <a:r>
              <a:rPr lang="it-IT" sz="2800" b="1" dirty="0" smtClean="0"/>
              <a:t>successo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Influenza anche sul </a:t>
            </a:r>
            <a:r>
              <a:rPr lang="it-IT" sz="2800" b="1" dirty="0" smtClean="0"/>
              <a:t>governo</a:t>
            </a:r>
            <a:r>
              <a:rPr lang="it-IT" sz="2800" dirty="0" smtClean="0"/>
              <a:t> della città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Pitagora </a:t>
            </a:r>
            <a:r>
              <a:rPr lang="it-IT" sz="2800" b="1" dirty="0" smtClean="0"/>
              <a:t>ucciso</a:t>
            </a:r>
            <a:r>
              <a:rPr lang="it-IT" sz="2800" dirty="0" smtClean="0"/>
              <a:t> durante una rivolta (497 a.C.)?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Il Maestro è visto come un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5461000" y="4445000"/>
            <a:ext cx="2603500" cy="1244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</a:t>
            </a:r>
            <a:r>
              <a:rPr lang="it-IT" dirty="0" smtClean="0"/>
              <a:t>umerosi</a:t>
            </a:r>
          </a:p>
          <a:p>
            <a:pPr algn="ctr"/>
            <a:r>
              <a:rPr lang="it-IT" dirty="0" smtClean="0"/>
              <a:t>aneddoti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30561" t="10512" r="7648" b="11146"/>
          <a:stretch>
            <a:fillRect/>
          </a:stretch>
        </p:blipFill>
        <p:spPr bwMode="auto">
          <a:xfrm>
            <a:off x="1026834" y="2794000"/>
            <a:ext cx="2948265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3302000" y="863600"/>
            <a:ext cx="49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/>
              <a:t>Scuola pitagorica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31900" y="1701800"/>
            <a:ext cx="49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E’ quasi una </a:t>
            </a:r>
            <a:r>
              <a:rPr lang="it-IT" sz="2800" b="1" dirty="0" smtClean="0"/>
              <a:t>SETTA RELIGIOSA 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52900" y="2387600"/>
            <a:ext cx="3746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Rigide </a:t>
            </a:r>
            <a:r>
              <a:rPr lang="it-IT" sz="2800" b="1" dirty="0" smtClean="0"/>
              <a:t>REGOLE</a:t>
            </a:r>
            <a:r>
              <a:rPr lang="it-IT" sz="2800" dirty="0" smtClean="0"/>
              <a:t> e </a:t>
            </a:r>
            <a:r>
              <a:rPr lang="it-IT" sz="2800" b="1" dirty="0" smtClean="0"/>
              <a:t>RITI</a:t>
            </a:r>
          </a:p>
          <a:p>
            <a:pPr algn="just"/>
            <a:r>
              <a:rPr lang="it-IT" sz="2800" dirty="0" smtClean="0"/>
              <a:t>Regola del </a:t>
            </a:r>
            <a:r>
              <a:rPr lang="it-IT" sz="2800" b="1" dirty="0" smtClean="0"/>
              <a:t>silenzio</a:t>
            </a:r>
            <a:r>
              <a:rPr lang="it-IT" sz="2800" dirty="0" smtClean="0"/>
              <a:t> (5 anni?) ascoltando le “</a:t>
            </a:r>
            <a:r>
              <a:rPr lang="it-IT" sz="2800" b="1" dirty="0" smtClean="0"/>
              <a:t>regole auree</a:t>
            </a:r>
            <a:r>
              <a:rPr lang="it-IT" sz="2800" dirty="0" smtClean="0"/>
              <a:t>” del maestro nascosto dietro una </a:t>
            </a:r>
            <a:r>
              <a:rPr lang="it-IT" sz="2800" b="1" dirty="0" smtClean="0"/>
              <a:t>tenda</a:t>
            </a:r>
            <a:r>
              <a:rPr lang="it-IT" sz="2800" dirty="0" smtClean="0"/>
              <a:t>. Dopo si è ammessi (anche le </a:t>
            </a:r>
            <a:r>
              <a:rPr lang="it-IT" sz="2800" b="1" dirty="0" smtClean="0"/>
              <a:t>donne</a:t>
            </a:r>
            <a:r>
              <a:rPr lang="it-IT" sz="2800" dirty="0" smtClean="0"/>
              <a:t>!).</a:t>
            </a:r>
            <a:endParaRPr lang="it-IT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02000" y="863600"/>
            <a:ext cx="49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/>
              <a:t>Scuola pitagorica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68400" y="2070100"/>
            <a:ext cx="37465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Tutte le scoperte della scuola sono attribuite a Pitagora</a:t>
            </a:r>
            <a:endParaRPr lang="it-IT" sz="2800" dirty="0"/>
          </a:p>
        </p:txBody>
      </p:sp>
      <p:pic>
        <p:nvPicPr>
          <p:cNvPr id="20482" name="Picture 2" descr="Risultati immagini per tavola pitago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57500"/>
            <a:ext cx="2336800" cy="2336800"/>
          </a:xfrm>
          <a:prstGeom prst="rect">
            <a:avLst/>
          </a:prstGeom>
          <a:noFill/>
        </p:spPr>
      </p:pic>
      <p:pic>
        <p:nvPicPr>
          <p:cNvPr id="20484" name="Picture 4" descr="Risultati immagini per teorema pitag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7382">
            <a:off x="786606" y="3898900"/>
            <a:ext cx="2156619" cy="24130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44700" y="1041400"/>
            <a:ext cx="505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Riformatore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RELIGIOSO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legami con l’orfismo</a:t>
            </a:r>
            <a:r>
              <a:rPr lang="it-IT" sz="2800" dirty="0" smtClean="0"/>
              <a:t>)</a:t>
            </a:r>
          </a:p>
          <a:p>
            <a:pPr algn="ctr">
              <a:buFontTx/>
              <a:buChar char="-"/>
            </a:pPr>
            <a:r>
              <a:rPr lang="it-IT" sz="2800" dirty="0" smtClean="0"/>
              <a:t> Immortalità dell’anima</a:t>
            </a:r>
          </a:p>
          <a:p>
            <a:pPr algn="ctr">
              <a:buFontTx/>
              <a:buChar char="-"/>
            </a:pPr>
            <a:r>
              <a:rPr lang="it-IT" sz="2800" dirty="0" smtClean="0"/>
              <a:t> Trasmigrazione, metempsicosi</a:t>
            </a:r>
            <a:endParaRPr lang="it-IT" sz="2800" dirty="0"/>
          </a:p>
        </p:txBody>
      </p:sp>
      <p:pic>
        <p:nvPicPr>
          <p:cNvPr id="19458" name="Picture 2" descr="Risultati immagini per trasmigrazione an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00" y="3421165"/>
            <a:ext cx="5241924" cy="25906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0100" y="1041400"/>
            <a:ext cx="732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Nascita di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MATEMATICA </a:t>
            </a:r>
            <a:r>
              <a:rPr lang="it-IT" sz="2800" dirty="0" smtClean="0"/>
              <a:t>e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16300" y="1498600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(insegnamenti)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99100" y="1485900"/>
            <a:ext cx="20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(misura della terra)</a:t>
            </a:r>
            <a:endParaRPr lang="it-IT" sz="1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28700" y="2552700"/>
            <a:ext cx="703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Salto nell’</a:t>
            </a:r>
            <a:r>
              <a:rPr lang="it-IT" sz="2800" b="1" u="sng" dirty="0" smtClean="0"/>
              <a:t>ASTRAZIONE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b="1" dirty="0" smtClean="0"/>
              <a:t>Verità</a:t>
            </a:r>
            <a:r>
              <a:rPr lang="it-IT" sz="2800" dirty="0" smtClean="0"/>
              <a:t> </a:t>
            </a:r>
            <a:r>
              <a:rPr lang="it-IT" sz="2800" b="1" dirty="0" smtClean="0"/>
              <a:t>eterne</a:t>
            </a:r>
            <a:r>
              <a:rPr lang="it-IT" sz="2800" dirty="0" smtClean="0"/>
              <a:t>, immutabili, assolute</a:t>
            </a:r>
          </a:p>
          <a:p>
            <a:pPr lvl="1" algn="just"/>
            <a:r>
              <a:rPr lang="it-IT" sz="2800" dirty="0" smtClean="0"/>
              <a:t>- Non oggetto di fede, ma di </a:t>
            </a:r>
            <a:r>
              <a:rPr lang="it-IT" sz="2800" b="1" dirty="0" smtClean="0"/>
              <a:t>dimostrazione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55700" y="4749800"/>
            <a:ext cx="4851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Il teorema di Pitagora è valido per </a:t>
            </a:r>
            <a:r>
              <a:rPr lang="it-IT" sz="2800" b="1" dirty="0" smtClean="0"/>
              <a:t>TUTTI</a:t>
            </a:r>
            <a:r>
              <a:rPr lang="it-IT" sz="2800" dirty="0" smtClean="0"/>
              <a:t> i triangoli rettangoli</a:t>
            </a:r>
            <a:endParaRPr lang="it-IT" sz="2800" b="1" dirty="0"/>
          </a:p>
        </p:txBody>
      </p:sp>
      <p:pic>
        <p:nvPicPr>
          <p:cNvPr id="18434" name="Picture 2" descr="Risultati immagini per la matematica non Ã¨ un'opin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2442">
            <a:off x="6324600" y="4317290"/>
            <a:ext cx="2373934" cy="17814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122</TotalTime>
  <Words>384</Words>
  <Application>Microsoft Office PowerPoint</Application>
  <PresentationFormat>Presentazione su schermo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Pushpin</vt:lpstr>
      <vt:lpstr>Pitagora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</dc:creator>
  <cp:lastModifiedBy>Simone</cp:lastModifiedBy>
  <cp:revision>6</cp:revision>
  <dcterms:created xsi:type="dcterms:W3CDTF">2014-09-16T21:39:22Z</dcterms:created>
  <dcterms:modified xsi:type="dcterms:W3CDTF">2018-09-26T16:44:51Z</dcterms:modified>
</cp:coreProperties>
</file>